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3b73bba0ecd4ccc" /><Relationship Type="http://schemas.openxmlformats.org/officeDocument/2006/relationships/extended-properties" Target="/docProps/app.xml" Id="Rb3ee2cf6598044ab" /><Relationship Type="http://schemas.openxmlformats.org/officeDocument/2006/relationships/officeDocument" Target="/ppt/presentation.xml" Id="R68ef999d0f944f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833079ef2ef455a"/>
  </p:sldMasterIdLst>
  <p:notesMasterIdLst>
    <p:notesMasterId xmlns:r="http://schemas.openxmlformats.org/officeDocument/2006/relationships" r:id="R5b9dec89380b4b23"/>
  </p:notesMasterIdLst>
  <p:sldIdLst>
    <p:sldId xmlns:r="http://schemas.openxmlformats.org/officeDocument/2006/relationships" id="256" r:id="Rdfc5b5053d9042a8"/>
    <p:sldId xmlns:r="http://schemas.openxmlformats.org/officeDocument/2006/relationships" id="257" r:id="R897ee35958aa42ac"/>
    <p:sldId xmlns:r="http://schemas.openxmlformats.org/officeDocument/2006/relationships" id="258" r:id="Rc7cc4b45b4f54e9c"/>
    <p:sldId xmlns:r="http://schemas.openxmlformats.org/officeDocument/2006/relationships" id="259" r:id="R11f4dcede7bb460e"/>
    <p:sldId xmlns:r="http://schemas.openxmlformats.org/officeDocument/2006/relationships" id="260" r:id="R9f4713ef21c44298"/>
    <p:sldId xmlns:r="http://schemas.openxmlformats.org/officeDocument/2006/relationships" id="261" r:id="R93c40cce8e4f4f06"/>
    <p:sldId xmlns:r="http://schemas.openxmlformats.org/officeDocument/2006/relationships" id="262" r:id="R99d66ec59b614414"/>
    <p:sldId xmlns:r="http://schemas.openxmlformats.org/officeDocument/2006/relationships" id="263" r:id="Rc71e04363da541c2"/>
    <p:sldId xmlns:r="http://schemas.openxmlformats.org/officeDocument/2006/relationships" id="264" r:id="R322c259ed3784651"/>
    <p:sldId xmlns:r="http://schemas.openxmlformats.org/officeDocument/2006/relationships" id="265" r:id="R3772b708ac7c4ede"/>
    <p:sldId xmlns:r="http://schemas.openxmlformats.org/officeDocument/2006/relationships" id="266" r:id="Rb399fdd9efa44995"/>
    <p:sldId xmlns:r="http://schemas.openxmlformats.org/officeDocument/2006/relationships" id="267" r:id="Re4423bd075ac484a"/>
    <p:sldId xmlns:r="http://schemas.openxmlformats.org/officeDocument/2006/relationships" id="268" r:id="R9c3f4f3b12da40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03b4ade8ee34bc4" /><Relationship Type="http://schemas.openxmlformats.org/officeDocument/2006/relationships/slideMaster" Target="/ppt/slideMasters/slideMaster1.xml" Id="R6833079ef2ef455a" /><Relationship Type="http://schemas.openxmlformats.org/officeDocument/2006/relationships/notesMaster" Target="/ppt/notesMasters/notesMaster1.xml" Id="R5b9dec89380b4b23" /><Relationship Type="http://schemas.openxmlformats.org/officeDocument/2006/relationships/presProps" Target="/ppt/presProps.xml" Id="Ra227b022fb7f4797" /><Relationship Type="http://schemas.openxmlformats.org/officeDocument/2006/relationships/tableStyles" Target="/ppt/tableStyles.xml" Id="Rbc125aa1b3bf43ea" /><Relationship Type="http://schemas.openxmlformats.org/officeDocument/2006/relationships/slide" Target="/ppt/slides/slide1.xml" Id="Rdfc5b5053d9042a8" /><Relationship Type="http://schemas.openxmlformats.org/officeDocument/2006/relationships/slide" Target="/ppt/slides/slide2.xml" Id="R897ee35958aa42ac" /><Relationship Type="http://schemas.openxmlformats.org/officeDocument/2006/relationships/slide" Target="/ppt/slides/slide3.xml" Id="Rc7cc4b45b4f54e9c" /><Relationship Type="http://schemas.openxmlformats.org/officeDocument/2006/relationships/slide" Target="/ppt/slides/slide4.xml" Id="R11f4dcede7bb460e" /><Relationship Type="http://schemas.openxmlformats.org/officeDocument/2006/relationships/slide" Target="/ppt/slides/slide5.xml" Id="R9f4713ef21c44298" /><Relationship Type="http://schemas.openxmlformats.org/officeDocument/2006/relationships/slide" Target="/ppt/slides/slide6.xml" Id="R93c40cce8e4f4f06" /><Relationship Type="http://schemas.openxmlformats.org/officeDocument/2006/relationships/slide" Target="/ppt/slides/slide7.xml" Id="R99d66ec59b614414" /><Relationship Type="http://schemas.openxmlformats.org/officeDocument/2006/relationships/slide" Target="/ppt/slides/slide8.xml" Id="Rc71e04363da541c2" /><Relationship Type="http://schemas.openxmlformats.org/officeDocument/2006/relationships/slide" Target="/ppt/slides/slide9.xml" Id="R322c259ed3784651" /><Relationship Type="http://schemas.openxmlformats.org/officeDocument/2006/relationships/slide" Target="/ppt/slides/slide10.xml" Id="R3772b708ac7c4ede" /><Relationship Type="http://schemas.openxmlformats.org/officeDocument/2006/relationships/slide" Target="/ppt/slides/slide11.xml" Id="Rb399fdd9efa44995" /><Relationship Type="http://schemas.openxmlformats.org/officeDocument/2006/relationships/slide" Target="/ppt/slides/slide12.xml" Id="Re4423bd075ac484a" /><Relationship Type="http://schemas.openxmlformats.org/officeDocument/2006/relationships/slide" Target="/ppt/slides/slide13.xml" Id="R9c3f4f3b12da40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df5ea4d862541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cafc239ae94e42" /><Relationship Type="http://schemas.openxmlformats.org/officeDocument/2006/relationships/notesMaster" Target="/ppt/notesMasters/notesMaster1.xml" Id="R950bc6bff26e44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aad598e5fe41d5" /><Relationship Type="http://schemas.openxmlformats.org/officeDocument/2006/relationships/notesMaster" Target="/ppt/notesMasters/notesMaster1.xml" Id="R59d0554ffb8d4d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f4e46638314c17" /><Relationship Type="http://schemas.openxmlformats.org/officeDocument/2006/relationships/notesMaster" Target="/ppt/notesMasters/notesMaster1.xml" Id="R6fe87b801774458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0e27e11f95848fb" /><Relationship Type="http://schemas.openxmlformats.org/officeDocument/2006/relationships/notesMaster" Target="/ppt/notesMasters/notesMaster1.xml" Id="R263632ee8a9e44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3d08780022644fc" /><Relationship Type="http://schemas.openxmlformats.org/officeDocument/2006/relationships/notesMaster" Target="/ppt/notesMasters/notesMaster1.xml" Id="R8ef0a59b595c432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57705e3277461a" /><Relationship Type="http://schemas.openxmlformats.org/officeDocument/2006/relationships/notesMaster" Target="/ppt/notesMasters/notesMaster1.xml" Id="R31a3e2d12a1340c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72e08aadc974406" /><Relationship Type="http://schemas.openxmlformats.org/officeDocument/2006/relationships/notesMaster" Target="/ppt/notesMasters/notesMaster1.xml" Id="Re9e545539ab6431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1ea455b6a344262" /><Relationship Type="http://schemas.openxmlformats.org/officeDocument/2006/relationships/notesMaster" Target="/ppt/notesMasters/notesMaster1.xml" Id="Rb3499034bd884bf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b9ca04c99b54359" /><Relationship Type="http://schemas.openxmlformats.org/officeDocument/2006/relationships/notesMaster" Target="/ppt/notesMasters/notesMaster1.xml" Id="R0dd63eb815d941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6f07823f6d64a61" /><Relationship Type="http://schemas.openxmlformats.org/officeDocument/2006/relationships/notesMaster" Target="/ppt/notesMasters/notesMaster1.xml" Id="R5c05267170994e6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4845e94a2b4a36" /><Relationship Type="http://schemas.openxmlformats.org/officeDocument/2006/relationships/notesMaster" Target="/ppt/notesMasters/notesMaster1.xml" Id="Ra863240536044c3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1cba9d182394880" /><Relationship Type="http://schemas.openxmlformats.org/officeDocument/2006/relationships/notesMaster" Target="/ppt/notesMasters/notesMaster1.xml" Id="R5ba30587598c44c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b6549d83f1b49ba" /><Relationship Type="http://schemas.openxmlformats.org/officeDocument/2006/relationships/notesMaster" Target="/ppt/notesMasters/notesMaster1.xml" Id="R0b4ccd70e9e949c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f935ac797c43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695a745f8094805" /><Relationship Type="http://schemas.openxmlformats.org/officeDocument/2006/relationships/slideLayout" Target="/ppt/slideLayouts/slideLayout1.xml" Id="Re517d12df935461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517d12df935461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7a4b8d43304bec" /><Relationship Type="http://schemas.openxmlformats.org/officeDocument/2006/relationships/notesSlide" Target="/ppt/notesSlides/notesSlide1.xml" Id="Rb353adbb6b554d7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acb334ca2441e0" /><Relationship Type="http://schemas.openxmlformats.org/officeDocument/2006/relationships/notesSlide" Target="/ppt/notesSlides/notesSlide2.xml" Id="Ra7b9e6b1e00749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6beee4acb494e" /><Relationship Type="http://schemas.openxmlformats.org/officeDocument/2006/relationships/notesSlide" Target="/ppt/notesSlides/notesSlide3.xml" Id="R6d6b920009414a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39e17991ef4ce2" /><Relationship Type="http://schemas.openxmlformats.org/officeDocument/2006/relationships/notesSlide" Target="/ppt/notesSlides/notesSlide4.xml" Id="R32c0d81dff19418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75c9a7c2a747ad" /><Relationship Type="http://schemas.openxmlformats.org/officeDocument/2006/relationships/notesSlide" Target="/ppt/notesSlides/notesSlide5.xml" Id="Re662a020ed0747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cd8e7f015d40b9" /><Relationship Type="http://schemas.openxmlformats.org/officeDocument/2006/relationships/notesSlide" Target="/ppt/notesSlides/notesSlide6.xml" Id="R9a48ce9cd3e5498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90c0deeb0a4cc0" /><Relationship Type="http://schemas.openxmlformats.org/officeDocument/2006/relationships/notesSlide" Target="/ppt/notesSlides/notesSlide7.xml" Id="R555f361ada1441f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13726a4b445ac" /><Relationship Type="http://schemas.openxmlformats.org/officeDocument/2006/relationships/notesSlide" Target="/ppt/notesSlides/notesSlide8.xml" Id="R07ae42d1c00f46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fb09492be34572" /><Relationship Type="http://schemas.openxmlformats.org/officeDocument/2006/relationships/notesSlide" Target="/ppt/notesSlides/notesSlide9.xml" Id="Rfd3b9e8c5dd84e8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49b6622d242ea" /><Relationship Type="http://schemas.openxmlformats.org/officeDocument/2006/relationships/notesSlide" Target="/ppt/notesSlides/notesSlide10.xml" Id="R85274f65574e45d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04eb6c399747f2" /><Relationship Type="http://schemas.openxmlformats.org/officeDocument/2006/relationships/notesSlide" Target="/ppt/notesSlides/notesSlide11.xml" Id="R15f3493644754d1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e2bb6edea540fb" /><Relationship Type="http://schemas.openxmlformats.org/officeDocument/2006/relationships/notesSlide" Target="/ppt/notesSlides/notesSlide12.xml" Id="R1ac2b82f945d4af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cd8c2bba534baa" /><Relationship Type="http://schemas.openxmlformats.org/officeDocument/2006/relationships/notesSlide" Target="/ppt/notesSlides/notesSlide13.xml" Id="Rf50589ae3a8a41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16BC24-2488-4077-88F1-AA6B7FEB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209840-D19C-4178-BD90-4C2CB2CF1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C27032-F32B-452C-A0C0-F1FF38246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0"/>
            <a:ext cx="5600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1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76F3F8-3EFE-439C-9160-2D018D438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704850"/>
            <a:ext cx="4686300" cy="542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1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FC76D3-C7E9-410D-9C43-17825E419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52600"/>
            <a:ext cx="339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72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421789-4811-4082-91A7-6D168F44C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876550"/>
            <a:ext cx="339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72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BF4681-33C0-428C-8B21-9087AB91F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000500"/>
            <a:ext cx="3390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A728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6FED10-DBD4-47A6-A042-940B4CCD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1009650"/>
            <a:ext cx="3524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A8DDE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A8DDE2"/>
                </a:solidFill>
                <a:latin typeface="Microsoft YaHei"/>
                <a:ea typeface="Microsoft YaHei"/>
                <a:cs typeface="Microsoft YaHei"/>
              </a:rPr>
              <a:t>SMART PARKING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5DCD70-8FC4-463F-8026-D2EF2915C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000250"/>
            <a:ext cx="37147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停车场</a:t>
            </a:r>
          </a:p>
          <a:p xmlns:a="http://schemas.openxmlformats.org/drawingml/2006/main">
            <a:pPr algn="l">
              <a:def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现场运营与收费</a:t>
            </a:r>
          </a:p>
          <a:p xmlns:a="http://schemas.openxmlformats.org/drawingml/2006/main">
            <a:pPr algn="l">
              <a:def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一体化管理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707D9B-6371-40DB-BBD1-33CA2E3558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438650"/>
            <a:ext cx="36385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FD1D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BFD1D9"/>
                </a:solidFill>
                <a:latin typeface="Microsoft YaHei"/>
                <a:ea typeface="Microsoft YaHei"/>
                <a:cs typeface="Microsoft YaHei"/>
              </a:rPr>
              <a:t>设备连接 · 通道控制 · 停车会话 · 数字票 · 支付结算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917806-8902-4CE2-9E2E-5327EBCE2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7300"/>
            <a:ext cx="55245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智慧停车管理系统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7C222F-D875-4916-B3C8-E698E624E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5334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功能说明与车辆进出场流程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F0F0B9-66A4-4D14-9780-6BED7C2E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76600"/>
            <a:ext cx="4857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基于当前项目代码与已实现业务流程整理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0E898F-6DC4-405C-804D-025B05E1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52900"/>
            <a:ext cx="4953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5A1518-4F3F-4843-9A73-5753D77C6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67225"/>
            <a:ext cx="5143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桌面应用  |  Go 后端  |  Vue 3 前端  |  SQLite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843138-9D2D-4885-9D6E-17273D816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2026.08</a:t>
            </a:r>
          </a:p>
        </p:txBody>
      </p:sp>
    </p:spTree>
    <p:extLst>
      <p:ext uri="{BB962C8B-B14F-4D97-AF65-F5344CB8AC3E}">
        <p14:creationId xmlns:p14="http://schemas.microsoft.com/office/powerpoint/2010/main" val="14106208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A7FDEF-2E43-4B3B-8992-70405DBD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系统将现场通行、收费结算和运营管理纳入同一桌面应用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FAD6D5-F630-4404-86E3-2AB360A48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面向停车场管理员、收费岗亭和现场设备的统一工作台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9B1965-91BE-4C8A-ABBA-491346C5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CF6C7D-2C97-49CA-A6A6-82376658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44DBE3-F970-4CE7-9522-DCA674437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4DC260-CF52-4E56-9A39-944D6436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327B1-33BB-46C5-9440-6F838993D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当前项目定位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51682-5AFC-45D5-B100-36DDBE626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7239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以停车会话为业务主线，车辆从入场识别开始，贯穿计费、支付、出场和报表。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4D8C6-7269-4463-B235-FB9A1E211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CD241-587F-4EDD-931D-D00CC3B93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现场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C409F9-87F2-484C-9EBD-7BA66E57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设备与通道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80BBDD-4ED7-4222-AD5B-3CB31FA6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67225"/>
            <a:ext cx="29908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UHF 读卡器、道闸、岗亭、进出口通道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5C7666-D3CA-4F1E-876B-6C14B71F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3562350"/>
            <a:ext cx="9525" cy="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76ADEA-9921-4A67-9FBE-F1432A04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56235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业务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3FC89E-01D9-4C1A-96B5-56091EAF6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9433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车辆与收费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1194D4-2AED-457E-8626-0AFF36735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467225"/>
            <a:ext cx="29908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停车会话、数字票、计费、支付、月卡、名单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676AC7-BDAF-42B8-B1B0-96A70016B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10400" y="3562350"/>
            <a:ext cx="9525" cy="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A355B5-0302-44E3-9848-370CBA646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562350"/>
            <a:ext cx="1809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运营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27D648-B74B-44E3-8A33-CD18BD72D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39433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管理与分析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1BC06F-669D-45E1-99A7-7525B7261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4467225"/>
            <a:ext cx="29908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仪表盘、交接班、报表、权限、基础配置</a:t>
            </a:r>
          </a:p>
        </p:txBody>
      </p:sp>
    </p:spTree>
    <p:extLst>
      <p:ext uri="{BB962C8B-B14F-4D97-AF65-F5344CB8AC3E}">
        <p14:creationId xmlns:p14="http://schemas.microsoft.com/office/powerpoint/2010/main" val="16541420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EF691FA-B69E-47CD-A895-08A829FB0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架构采用 Wails 桌面壳承载前后端与本地数据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4EFC2A-F896-4DAD-AFB7-6C93ED353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单进程桌面应用；开发模式由 Vite 代理至 Gin 服务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B57770-F42E-4C45-A28E-1E5B488DD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4FDF5-B1C6-4529-94A6-170704F1E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194894-B0A3-41E1-BC06-D4A4568DC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FD2E992-E3C7-44A9-866D-7717CA2C4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09730F-ADF6-4F74-A39E-5C13AF6DE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9800"/>
            <a:ext cx="219075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F97079-D957-4C1C-8403-792520A12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9800"/>
            <a:ext cx="2190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949FEF-2EF7-4F3A-A439-87575D67D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33650"/>
            <a:ext cx="1695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桌面层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F95992-BE7E-4837-B06C-2EB46327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048000"/>
            <a:ext cx="1676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Wails v2</a:t>
            </a:r>
          </a:p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WebView2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2A0F0-8DAD-43CD-8EF4-269E86441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14650" y="3267075"/>
            <a:ext cx="2667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6E4B76-506E-40DB-9219-E11B53C4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209800"/>
            <a:ext cx="219075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961B10-2FF5-411B-94BB-245DD7C0A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8500" y="2209800"/>
            <a:ext cx="2190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36252C-FDC7-4DF4-B365-296BF2FD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2533650"/>
            <a:ext cx="1695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2563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2563A6"/>
                </a:solidFill>
                <a:latin typeface="Microsoft YaHei"/>
                <a:ea typeface="Microsoft YaHei"/>
                <a:cs typeface="Microsoft YaHei"/>
              </a:rPr>
              <a:t>表现层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3ECDE4-EE14-4932-B234-0A849CFD7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3048000"/>
            <a:ext cx="1676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96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Vue 3 · Vite</a:t>
            </a:r>
          </a:p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Element Plus · Pinia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75C97A-B6D5-4B80-875B-5D2A8F330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267075"/>
            <a:ext cx="2667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499DA0-502C-4BF8-B676-5C793431B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209800"/>
            <a:ext cx="219075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EFB7A0-3764-4A01-89A0-8BBA075B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209800"/>
            <a:ext cx="2190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C9E069-EA9B-42DE-8490-67F05838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2533650"/>
            <a:ext cx="1695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rPr>
              <a:t>业务层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165049-2FA3-4C54-9480-F2B21530F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048000"/>
            <a:ext cx="1676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Gin · GORM</a:t>
            </a:r>
          </a:p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Casbin · JWT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FD0C0C-EC81-4577-ACB5-B1FBE9490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267075"/>
            <a:ext cx="2667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2B6007-0AE4-4FBF-8ACA-113E8E368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09800"/>
            <a:ext cx="2190750" cy="2343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CA2772-9460-4C13-99F2-BD004EDA4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209800"/>
            <a:ext cx="21907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5C1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1CAA4E6-237F-40EA-AE3F-DF80E9746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2533650"/>
            <a:ext cx="1695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rPr>
              <a:t>本地资源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5495BC-0310-49CE-8BB7-BB88EA169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10600" y="3048000"/>
            <a:ext cx="1676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7963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SQLite</a:t>
            </a:r>
          </a:p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UHF / 道闸 / 打印机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A84BFC-98A9-452A-858C-9351A7262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说明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343F59-0B2D-4A2E-B520-D4D9CA47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191125"/>
            <a:ext cx="971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前端通过 /api 调用 Gin；业务逻辑由 service / modules 分层实现；SQLite 默认存储在用户应用数据目录。</a:t>
            </a:r>
          </a:p>
        </p:txBody>
      </p:sp>
    </p:spTree>
    <p:extLst>
      <p:ext uri="{BB962C8B-B14F-4D97-AF65-F5344CB8AC3E}">
        <p14:creationId xmlns:p14="http://schemas.microsoft.com/office/powerpoint/2010/main" val="51326779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017C0B2-61B3-4251-B70C-EF28A96A8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功能模块覆盖从基础配置到现场收费的完整工作链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32A3F2-6646-4E65-BC1B-5FA6CA2F4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各模块围绕车场、车辆、会话、支付和运营数据协作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F9E4B2-1B4B-4DEE-B0DC-EE295D61E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19EA5F-9B67-413D-8DFC-6CEC5C1CD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0451AE-24B6-4496-8DF7-BE54BA4E3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3AEE2-C6F7-43DC-A460-F3F04245C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B26D3E-81C0-4A36-ABDA-8A5363DC4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335280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FBDCDF-44F0-4583-ADF0-AB49F7EAA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66675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C9EE66-295D-44E8-B927-7A9DE1ECC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981200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基础配置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438BF6-2CE3-4F88-977B-E93204F8F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57425"/>
            <a:ext cx="293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车场与通道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041BE4-92A1-4EC4-B860-32037EE86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86050"/>
            <a:ext cx="2933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停车场、岗亭、进出口通道、设备绑定、费率配置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1478BA-C477-4276-A6F3-D7A87023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771650"/>
            <a:ext cx="335280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37DD0DB-8195-487A-980D-6BA8B36A9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1771650"/>
            <a:ext cx="66675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45EA1A-95F8-4485-AD72-38FDD9FEE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1981200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563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2563A6"/>
                </a:solidFill>
                <a:latin typeface="Microsoft YaHei"/>
                <a:ea typeface="Microsoft YaHei"/>
                <a:cs typeface="Microsoft YaHei"/>
              </a:rPr>
              <a:t>车主管理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85AC3E-9185-4B6F-988B-3DA5E0C58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257425"/>
            <a:ext cx="293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车辆与名单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27DDBC-30AF-444D-863B-810DA8DAF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2686050"/>
            <a:ext cx="2933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车辆、车主、车型、白名单/黑名单、月卡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877F9D-63EF-4F82-9729-DE8FDE956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771650"/>
            <a:ext cx="335280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528376-E5C6-4B67-B823-8CE5D41F1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1771650"/>
            <a:ext cx="66675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6AD708-D2AC-4786-B003-D765086B2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1981200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rPr>
              <a:t>现场业务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D81070-E9F0-486D-B5BF-FBF4C267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257425"/>
            <a:ext cx="293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进出场与道闸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E45A0E-4009-4401-AE95-F278E3AED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686050"/>
            <a:ext cx="2933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人工、RFID 等触发方式；统一处理识别、规则和开闸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3492565-C746-47CA-96F1-E0D875076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335280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50A584F-8D1A-489C-9769-781846C49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66675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5C1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E3711D-0073-452E-807E-B382184A6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943350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rPr>
              <a:t>收费结算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E1CDD46-66A4-48A8-97AE-668323A4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19575"/>
            <a:ext cx="293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数字票与支付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B6EBF4A-0678-46EB-9B26-F6CD59E35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648200"/>
            <a:ext cx="2933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数字票、支付入口、支付方式、支付记录、小票打印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203F15C-251E-43C7-A98E-60E1E7D0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733800"/>
            <a:ext cx="335280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98F0552-C412-4208-B339-4F633C34F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733800"/>
            <a:ext cx="66675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7B2B28F-E1AA-45A8-8138-FA9B84AD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3943350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C3AE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7C3AED"/>
                </a:solidFill>
                <a:latin typeface="Microsoft YaHei"/>
                <a:ea typeface="Microsoft YaHei"/>
                <a:cs typeface="Microsoft YaHei"/>
              </a:rPr>
              <a:t>运营管理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B03AA6E-C263-42F6-B133-BDD29CAF2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219575"/>
            <a:ext cx="293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交接班与报表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F221CDA-7D52-4890-A730-61AA9D8BD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52950" y="4648200"/>
            <a:ext cx="2933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当班现金、收费汇总、收入报表、车辆统计、仪表盘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9033A4A4-C107-4F52-A7EB-6ABD2266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733800"/>
            <a:ext cx="3352800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3E7FDE1-7DE2-4D1D-B97D-F31215CFA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733800"/>
            <a:ext cx="66675" cy="1638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231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079C0121-3051-41C3-8976-80FD17058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943350"/>
            <a:ext cx="29337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B423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2318"/>
                </a:solidFill>
                <a:latin typeface="Microsoft YaHei"/>
                <a:ea typeface="Microsoft YaHei"/>
                <a:cs typeface="Microsoft YaHei"/>
              </a:rPr>
              <a:t>系统管理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431FFF31-2E52-441B-B464-E2D18D0D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219575"/>
            <a:ext cx="29337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用户与权限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65A2342-22AA-4D72-8D8A-491094289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648200"/>
            <a:ext cx="2933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用户、角色、菜单、接口权限、字典、操作日志</a:t>
            </a:r>
          </a:p>
        </p:txBody>
      </p:sp>
    </p:spTree>
    <p:extLst>
      <p:ext uri="{BB962C8B-B14F-4D97-AF65-F5344CB8AC3E}">
        <p14:creationId xmlns:p14="http://schemas.microsoft.com/office/powerpoint/2010/main" val="5143410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5E933B-1215-4D68-9C39-69C44CCE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停车会话是车辆通行、数字票和支付的共同锚点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C39348-9C87-4222-A9B4-85B8EBEF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业务对象按职责分离，避免将设备、计费和支付状态混在同一条记录中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A4EE2B-0FEF-4459-BCCE-4E84AEE10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A048F8-B590-489B-9F70-CED859D7A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DAC2C1-8D5F-415C-8FFC-BDC233A01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4292FC-B55A-4AB4-BA2B-06E6E8DB0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640567-E098-46AC-8773-626873387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28875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车辆 / RFID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7CC2F-70E0-4EC8-8E37-C9AD3EC8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14650"/>
            <a:ext cx="1714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车辆档案</a:t>
            </a:r>
          </a:p>
          <a:p xmlns:a="http://schemas.openxmlformats.org/drawingml/2006/main">
            <a:pPr algn="ctr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车主、车型、名单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C3B967-D7E7-4331-8B68-7F7C669E8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2971800"/>
            <a:ext cx="62865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F3E50C-63EE-450B-B103-AC911BFB4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047875"/>
            <a:ext cx="28575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7F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BC1B02-A03A-4B81-8472-835929579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238125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停车会话</a:t>
            </a:r>
          </a:p>
          <a:p xmlns:a="http://schemas.openxmlformats.org/drawingml/2006/main">
            <a:pPr algn="ctr">
              <a:def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Parking Session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E3E1E-35F5-4861-B825-E47A935CD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0950" y="3276600"/>
            <a:ext cx="2247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当前对应 vehicle_record</a:t>
            </a:r>
          </a:p>
          <a:p xmlns:a="http://schemas.openxmlformats.org/drawingml/2006/main">
            <a:pPr algn="ctr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入场时间、离场时间、停车场、车位、影像、费用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9449DF-61F8-47AB-BEE0-0B0C1FB40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71800"/>
            <a:ext cx="62865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CB0E59-2FAD-484D-88D7-C28FDEC32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047875"/>
            <a:ext cx="28575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3E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679886-C88F-46E7-ABC3-AEE15F02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238125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数字票</a:t>
            </a:r>
          </a:p>
          <a:p xmlns:a="http://schemas.openxmlformats.org/drawingml/2006/main">
            <a:pPr algn="ctr">
              <a:def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Digital Ticket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C48581-7463-4C91-A672-A0C6125C1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43800" y="3276600"/>
            <a:ext cx="22479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8016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票据号、状态、应收/实收、支付入口、支付方式</a:t>
            </a:r>
          </a:p>
          <a:p xmlns:a="http://schemas.openxmlformats.org/drawingml/2006/main">
            <a:pPr algn="ctr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通过 vehicle_record_id 关联停车会话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A2F63A-E1F8-4A69-B83F-63E92302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4629150"/>
            <a:ext cx="37147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D8A43E-5121-4CFE-BC15-88DFCC160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67175" y="4933950"/>
            <a:ext cx="1714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支付记录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39C6E1-BB86-47DA-9341-71C9EC07B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314950"/>
            <a:ext cx="3524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记录订单号、支付金额、找零、操作员和支付时间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06F8DB-22A7-4D46-8A7F-7C7B02B85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1047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4231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B42318"/>
                </a:solidFill>
                <a:latin typeface="Microsoft YaHei"/>
                <a:ea typeface="Microsoft YaHei"/>
                <a:cs typeface="Microsoft YaHei"/>
              </a:rPr>
              <a:t>当前边界：入口/出口通道在统一通行时用于识别和开闸，但尚未持久化到停车会话。</a:t>
            </a:r>
          </a:p>
        </p:txBody>
      </p:sp>
    </p:spTree>
    <p:extLst>
      <p:ext uri="{BB962C8B-B14F-4D97-AF65-F5344CB8AC3E}">
        <p14:creationId xmlns:p14="http://schemas.microsoft.com/office/powerpoint/2010/main" val="11476430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C626906-6A18-40E3-B5D3-76402DA9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车辆入场：识别车辆后创建停车会话与数字票，再执行开闸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76F548-52D0-4CEC-AE0B-19C3BB3E4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统一进场入口支持 RFID、摄像头识别、人工录入与取票机等触发方式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189BC1-4342-4D37-894A-49565AD39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A97EC9-933A-4744-B535-6A343045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FD3F25-3594-4005-9242-065AE4D61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FDC902-22C3-4CB7-A865-359D41F33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79667F-4560-435E-A8B3-C1FF3FEAA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076575"/>
            <a:ext cx="1042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C8D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FCCB83A-C25A-4DCE-9934-72A7F053A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solidFill>
              <a:srgbClr val="087F8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C15114-51B8-45D1-9995-AB15A3662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AD41C6-6047-43BC-8DC5-0204CC88A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触发请求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36501F-8513-4E80-9424-347947E4A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RFID、车牌或人工操作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携带设备编码和图像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A83BED-C802-4650-9302-7226E686C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solidFill>
              <a:srgbClr val="087F8C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335515-52C1-4A02-8199-547420615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BB5D80-0E26-4D79-8A80-9D1B706E7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定位设备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C268AC-D332-42DB-9601-5279C7353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设备绑定通道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确定进场方向与停车场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FC8615-C1AA-451B-92CF-C3C366DD9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solidFill>
              <a:srgbClr val="087F8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B581F2-4911-42FA-8E19-45063A053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6D8549-5E39-4FAC-AF81-2BBB28D2C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规则校验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9A3BD1-3497-4E56-8172-A946447AC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车辆识别、黑名单、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临时车通行规则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1E9E3F-6A6E-4F1A-998E-445C5C005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solidFill>
              <a:srgbClr val="087F8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A181C8-6518-4BBA-A938-EFE144571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FEA9EC-1928-409F-8574-5FFBD663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创建会话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7E6228-DFA4-4132-9FD8-F1C64D750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确认无在场会话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写入入场时间与影像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36951B4-3416-4D29-8D5D-F343CAE27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5C12"/>
          </a:solidFill>
          <a:ln xmlns:a="http://schemas.openxmlformats.org/drawingml/2006/main" w="0">
            <a:solidFill>
              <a:srgbClr val="B85C12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6DA1084-0B5B-4C29-89A9-356D3DAB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583B321-398C-45B6-A6A4-7F0D3A4B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创建数字票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57DC2FC-3D2D-4C91-AA35-E644188A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同一事务创建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状态为待支付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28BBD3-5FFB-4617-9DF9-5505F4E6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solidFill>
              <a:srgbClr val="087F8C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7D33F34-AB51-4D8C-A641-30C391C23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73CD57B-14C1-4091-B75B-C3861819A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打开道闸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B740D13-01CF-416E-AEE0-6525B29F8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业务成功后下发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统一开闸指令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A0F7524-72FA-4D99-859A-36180E04E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9728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D68AD10-EA71-4316-821F-D7F33453D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67325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事务边界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ED08A40-B677-490A-8792-575BC36E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523875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停车会话和数字票必须同时创建；若业务创建失败则不应开闸。开闸失败会返回明确的业务与设备结果。</a:t>
            </a:r>
          </a:p>
        </p:txBody>
      </p:sp>
    </p:spTree>
    <p:extLst>
      <p:ext uri="{BB962C8B-B14F-4D97-AF65-F5344CB8AC3E}">
        <p14:creationId xmlns:p14="http://schemas.microsoft.com/office/powerpoint/2010/main" val="2455566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63FC5F6-F8A2-44A2-AD15-166107FEE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909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支付入口与支付方式解耦，支付结果统一回写数字票和停车会话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3B5940-FB4F-4285-8412-ED0C653D0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入口回答“在哪里支付”，方式回答“如何支付”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E0AA86-D377-4B63-AE18-5BC1820FE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45139B-470D-4D52-ABDA-E3CD6016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A33C98-5668-4AD9-A970-F90A4381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A272B3-8979-4257-B3C6-8B0C6388E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ABCA9C-5D0C-49B8-9CC6-1602015A6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90700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数字票状态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7DD0A2-4D8B-475D-895D-0F8228AFF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31051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5E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F74868-DF92-4C5C-8A0D-FFDB1054D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765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rPr>
              <a:t>待支付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3ED037-0967-453B-9B12-73A2A97A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33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创建停车会话后生成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031C9F-95AC-4CAB-BF73-40D5E0E6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2781300"/>
            <a:ext cx="24765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515142-69B3-4CA4-9E52-9EE6E6000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0525" y="2247900"/>
            <a:ext cx="31051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CFD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8B79BD-63F0-42BF-8EEC-C996C737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4765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rPr>
              <a:t>已支付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C0C8B1-2F7D-4144-8242-8E8887AEF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933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支付金额与支付明细确认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D302F5-5C8C-4831-9BA1-DBDC075EE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91400" y="2781300"/>
            <a:ext cx="24765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CC4DB6-86CE-42C3-A07F-D161F3C49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91450" y="2247900"/>
            <a:ext cx="3105150" cy="1257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6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D1A934-D5CC-440A-BC0B-796774DEB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476500"/>
            <a:ext cx="266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563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2563A6"/>
                </a:solidFill>
                <a:latin typeface="Microsoft YaHei"/>
                <a:ea typeface="Microsoft YaHei"/>
                <a:cs typeface="Microsoft YaHei"/>
              </a:rPr>
              <a:t>已离场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60368F-EABB-4CA6-A111-DC4D0603F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33700"/>
            <a:ext cx="2667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出场结算完成并关闭会话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EB240-2722-46D7-A77F-E877E5962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1677BAA-3C88-421F-92F6-B45D2CF5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005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支付入口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8AC827-4C06-4B5B-90B0-E36E46EE9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371975"/>
            <a:ext cx="914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人工收费岗 · 取票/扫码终端 · POS 终端 · 中央缴费机等可配置业务入口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48B72B-E550-40C6-91AE-F6A369BD5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支付方式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6FCB20-9E6E-46ED-A68C-86DE3642A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4100" y="4905375"/>
            <a:ext cx="9144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现金 · POS · 小票/二维码支付 · 免费放行等可配置方式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E9F744A-D073-461E-922E-33371567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7850"/>
            <a:ext cx="1066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支付动作会生成支付记录，并更新数字票与停车会话的支付状态、支付入口、支付方式和金额。</a:t>
            </a:r>
          </a:p>
        </p:txBody>
      </p:sp>
    </p:spTree>
    <p:extLst>
      <p:ext uri="{BB962C8B-B14F-4D97-AF65-F5344CB8AC3E}">
        <p14:creationId xmlns:p14="http://schemas.microsoft.com/office/powerpoint/2010/main" val="14405448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976917A-CA56-40CC-A901-BB8C8AD71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车辆出场：先定位在场会话并完成结算，再更新状态和开闸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B26A3-0050-4420-9BF8-9C81AEE5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出场确认统一走支付、数字票和停车会话的闭环流程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E7327A-0438-45A9-B2F5-43897CC2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A7E8F8-8DFE-471B-8001-2CD845926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DA154A-753F-43C6-A1DB-4B37B28C1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7A0746-B7F9-4F55-843D-77D42491A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57FFB5-D6CC-4925-AF38-74D5499F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3076575"/>
            <a:ext cx="1042987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BC8D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08BB37-8465-4FEA-81CE-3543FC8A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solidFill>
              <a:srgbClr val="0F8A64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159CA0-FA74-44CF-87F6-4528F736C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E932FF-16B9-4D36-9FB2-DA8FCE018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触发请求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DF483-6009-4010-9BA0-3E4C271C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出口设备、RFID、车牌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或人工确认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2DBDB1-94DF-4312-AAAC-379490AC0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solidFill>
              <a:srgbClr val="0F8A6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5AA0CC-8758-4A61-BC60-9E4836317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093C76-C9C0-4B6C-8794-941143252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定位会话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6388A7-F212-4A3C-9B0F-D91730576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43175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6544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按会话ID、数字票、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RFID 或车牌定位在场记录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E9D11D-CBDD-4C4E-AAB0-FE9AC938D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solidFill>
              <a:srgbClr val="0F8A6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6D8BDB-C127-4A1C-AB24-417B15ECC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34514D-3C3A-452D-9849-8E8CF2C4B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计算费用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085221-FDEA-49FC-8137-6AE85A8E3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按停车时长与费率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生成应付金额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900178-44C2-4E66-B9B0-608C33055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85C12"/>
          </a:solidFill>
          <a:ln xmlns:a="http://schemas.openxmlformats.org/drawingml/2006/main" w="0">
            <a:solidFill>
              <a:srgbClr val="B85C12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315201-3529-4225-AE4E-23D2D382E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E4935C-BD62-48DD-9E66-6F415CCD9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校验支付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FBED0B-90CE-43F4-864C-1170251B3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29325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已支付直接确认；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未支付选择支付入口与方式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5EE24B-4F2C-40CB-A7EF-F82633F83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solidFill>
              <a:srgbClr val="0F8A6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1C7CFD8-CCFB-4C8B-BE62-E89C3DFE6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EA6959-DB45-47B1-8DBE-CCD6ED33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关闭会话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5DA1663-F726-412F-970D-1B28A86F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写入离场时间、费用、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支付信息和数字票状态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8DEB492-F31E-453F-A4D1-51B3F6AE7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714625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solidFill>
              <a:srgbClr val="0F8A64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12652A2-C8AD-490B-9F03-A205E1B22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2752725"/>
            <a:ext cx="361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6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50DE91-953C-4CAD-B59F-AA91CE8F2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209925"/>
            <a:ext cx="1409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打开道闸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AF4E877-459F-4E22-AA7B-831EBF536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15475" y="3600450"/>
            <a:ext cx="14097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完成结算后开闸</a:t>
            </a:r>
          </a:p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返回设备执行结果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1D024368-5691-4D82-AB18-0B0F18592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97280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FF8F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9BE361E-AB44-4CCB-96F0-72E93E95A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67325"/>
            <a:ext cx="1200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F8A64"/>
                </a:solidFill>
                <a:latin typeface="Microsoft YaHei"/>
                <a:ea typeface="Microsoft YaHei"/>
                <a:cs typeface="Microsoft YaHei"/>
              </a:rPr>
              <a:t>一致性要求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9D10AD30-4916-44B6-8006-ECB719E66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5238750"/>
            <a:ext cx="8915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重复支付、并发支付、负金额和回滚均应由事务与状态机控制；已支付数字票出场时需核对支付明细。</a:t>
            </a:r>
          </a:p>
        </p:txBody>
      </p:sp>
    </p:spTree>
    <p:extLst>
      <p:ext uri="{BB962C8B-B14F-4D97-AF65-F5344CB8AC3E}">
        <p14:creationId xmlns:p14="http://schemas.microsoft.com/office/powerpoint/2010/main" val="5428943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9F1B65-5FEA-44AB-8098-56FA1B877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小票打印以数字票为核心，二维码用于后续查询和支付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DD9E22-E405-42B0-9A38-5EC42D473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打印服务支持 USB 设备，票面与二维码均由业务创建后的数字票驱动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3B36CA-F59C-43C7-8E23-AF8187D2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D6112B-1A3A-4EBE-9C97-D3A0D5CE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D68879-2564-4910-B362-0421D1AD7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DAD414-8192-4328-9DEF-C4738E9A7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09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5539AC-DC74-4E3E-9C7F-AEAA89335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4714875" cy="3581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DF7"/>
          </a:solidFill>
          <a:ln xmlns:a="http://schemas.openxmlformats.org/drawingml/2006/main" w="9525">
            <a:solidFill>
              <a:srgbClr val="D9D0B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75055-20AA-427A-BC1C-CB27692B1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133600"/>
            <a:ext cx="361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PARKING RECEIPT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149E9E-7CC3-42CF-BFD9-2BCBE7E3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571750"/>
            <a:ext cx="3981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C6B55-405E-4933-865F-9A6160A6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895600"/>
            <a:ext cx="3333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车场 / 通道 / 入场时间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D73EB-5D62-4CC1-B3AD-91C28317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333750"/>
            <a:ext cx="3714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车辆记录号（当前 Slip No）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255A0F-AE50-4C70-892D-5E1E4C4D1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743325"/>
            <a:ext cx="39814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0B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0BB0CC-2138-42AF-99D2-D61B9D803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067175"/>
            <a:ext cx="3714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二维码：当前编码 ticket_no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18E521-B024-41B2-A7AF-300C19520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438650"/>
            <a:ext cx="933450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1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525D9E-466D-4ECA-9280-E74ADC9DF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9525" y="4572000"/>
            <a:ext cx="933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QR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C71E04-33A0-4ACE-9893-3634BA178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19431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当前实现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8711F8-0970-473E-802B-B1A0F4C64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381250"/>
            <a:ext cx="45339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数字票创建后，打印服务传入车场、通道、车牌、车辆记录 ID 与 ticket_no；USB 布局负责文本、二维码和切纸指令。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B1FE07-FE8B-4959-AC89-94711B77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810000"/>
            <a:ext cx="4762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845CC7-7DED-4CB7-A176-56D072EDC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114800"/>
            <a:ext cx="161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rPr>
              <a:t>建议演进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11C9B1-0A11-4CC9-B9AC-0DF282C3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533900"/>
            <a:ext cx="46482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票面展示可读业务票号；二维码改用独立且不可预测的令牌。车辆记录 ID 仅保留为内部追踪信息。</a:t>
            </a:r>
          </a:p>
        </p:txBody>
      </p:sp>
    </p:spTree>
    <p:extLst>
      <p:ext uri="{BB962C8B-B14F-4D97-AF65-F5344CB8AC3E}">
        <p14:creationId xmlns:p14="http://schemas.microsoft.com/office/powerpoint/2010/main" val="15890645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523A0FF-57E9-46A6-AC2A-61108DD58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设备通过“设备—通道—统一道闸控制器”链路接入现场流程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770DD4-2BDC-42CB-91D0-3D256128E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真实设备与模拟设备使用同一控制接口，便于无硬件联调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3DBC45-B37C-46F3-A0BE-A9E04278A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DA129E-F130-47E5-97E0-4FD8F386D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CA765D-9C98-424B-B7E9-FAD28F19A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F00FED-AAEA-4EE1-AE79-64008F4D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FC8830-84C0-4F60-B952-82334A784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0E23B-2195-42B0-8DAA-8FFA1D878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5745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A10D4A-4188-47D9-A935-E22F0B5AA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905125"/>
            <a:ext cx="1952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UHF 读卡器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E09FEF-8B1D-45C1-9E60-F95DDF86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62350"/>
            <a:ext cx="1952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设备编码、连接参数、运行处理器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0CC380-C9E0-40E0-8808-5073E5418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57525" y="3057525"/>
            <a:ext cx="2286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0CA26B-F856-4B0F-88F1-ED9EC11B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22098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5492F2-89C7-40D3-B04E-94170BD0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45745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F8731D-91CB-4C47-88E4-7FC2B56DE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905125"/>
            <a:ext cx="1952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停车通道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CF9CF31-AD1A-43F0-AEC1-05766A310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562350"/>
            <a:ext cx="1952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进/出/双向、停车场、临时车规则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AB60C1-5F81-477D-825C-31708E8B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9775" y="3057525"/>
            <a:ext cx="2286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27857A-3CF8-4AEE-8EBE-6F7F03EC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4100" y="22098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051DA9-9591-450F-9F6C-0FD0BF69A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45745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270EEC-2603-4D80-AD99-E3BD4BA29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905125"/>
            <a:ext cx="1952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道闸控制器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160CB60-01A7-4502-A3AB-0395E8B2D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3562350"/>
            <a:ext cx="1952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OpenGate / CloseGate / Connected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ADF0CC-BFE1-4FF3-A873-B941EA9C3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25" y="3057525"/>
            <a:ext cx="228600" cy="15240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A5B4C2"/>
          </a:solidFill>
          <a:ln xmlns:a="http://schemas.openxmlformats.org/drawingml/2006/main" w="0">
            <a:solidFill>
              <a:srgbClr val="A5B4C2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65F829-1E69-4662-8816-F1FCD9E42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6350" y="2209800"/>
            <a:ext cx="2381250" cy="1809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F62359-0C37-4F1A-B2EB-F7CD5582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457450"/>
            <a:ext cx="438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66F50A-50C0-49FF-BEC7-DE6644CBF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905125"/>
            <a:ext cx="19526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仪表盘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E9D4478-002C-4C5A-8219-1B46F66C9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562350"/>
            <a:ext cx="195262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在线、模拟在线、离线、未绑定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8710C6E-14B1-4DAC-89AF-437E12DC4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1097280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B94D26-D829-46F4-BB1D-26624326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3395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B85C12"/>
                </a:solidFill>
                <a:latin typeface="Microsoft YaHei"/>
                <a:ea typeface="Microsoft YaHei"/>
                <a:cs typeface="Microsoft YaHei"/>
              </a:rPr>
              <a:t>模拟模式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5F676DC-1ECC-4185-90D3-A099CD10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4895850"/>
            <a:ext cx="9048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启用 gate-simulator 后，已绑定设备显示“模拟在线”，开/关闸指令只在进程内记录；模拟状态不写入数据库。</a:t>
            </a:r>
          </a:p>
        </p:txBody>
      </p:sp>
    </p:spTree>
    <p:extLst>
      <p:ext uri="{BB962C8B-B14F-4D97-AF65-F5344CB8AC3E}">
        <p14:creationId xmlns:p14="http://schemas.microsoft.com/office/powerpoint/2010/main" val="15161229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4F4D130-4568-4AB9-837E-D49300EA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运营模块将实时监控、人员交接和经营数据汇总到管理侧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D479FB-3393-4CF2-A365-15D739E4B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面向管理员与操作员的日常配置、收费和复盘工作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F6242D-B2A9-4094-8623-F9AE935CF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EA20DD-424A-42D0-BE67-F3807DBD0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1C52DF-D912-47A5-9ECD-9170DBCCF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20A47D-4EAF-4867-9130-35889206D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5042C0-EEB9-4955-8B02-B2049F23C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525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6BE620-1AFC-4E22-AD74-1EC02EAE3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6690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92F7E7-8354-474D-A7EA-5F8DF6EB2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145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仪表盘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7F7659-C286-436D-AF98-6D165E132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5717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车辆监控、在场/空余、进出统计、设备运行状态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F59E47-693A-4CB1-869C-AF8CCC76B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866900"/>
            <a:ext cx="525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5869A4-8A16-4956-B485-4B608418A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186690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8A6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888FFD-434D-4789-92F4-5DC6F1FBC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1145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交接班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05894F-088F-4398-BD3B-075F626DF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257175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班次开始/结束、起始现金、收款、应交和差异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C5D4FB-8452-4917-9282-28B6A1841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525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4E530B-A780-47AE-B0F4-8D88CAA35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A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642BD3-2210-47A1-9FA8-0E7D8916F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624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报表统计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10C01-3181-49D9-9F4E-FC9BB7EEE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4196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收入报表、支付记录、车辆记录、停车数据分析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9F57CA-802F-40C7-A9F0-45886FC0E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14750"/>
            <a:ext cx="52578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5F7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733BE8-F905-4598-83D5-40257A719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14750"/>
            <a:ext cx="66675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AD77C2-898C-4BF2-B0F5-334EADA59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39624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权限控制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2E1964-D639-46BA-85A4-D1BAE5AC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38900" y="4419600"/>
            <a:ext cx="457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管理员与操作员菜单、接口权限、操作日志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1A78CD-83B2-4E03-A961-ABFF95C0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047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角色视图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786E66-38F9-4F11-A65B-C2744168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6400" y="5734050"/>
            <a:ext cx="971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管理员可见全部模块；操作员聚焦停车管理、报表和统计，减少现场操作的无关干扰。</a:t>
            </a:r>
          </a:p>
        </p:txBody>
      </p:sp>
    </p:spTree>
    <p:extLst>
      <p:ext uri="{BB962C8B-B14F-4D97-AF65-F5344CB8AC3E}">
        <p14:creationId xmlns:p14="http://schemas.microsoft.com/office/powerpoint/2010/main" val="11087599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B5DE035-9D1C-435B-8F0D-77D72A8A4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98909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当前版本已形成核心闭环，以下数据边界建议作为后续迭代重点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86FA8E-3A78-4533-B8D1-74860BDBF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9060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用于项目交接时区分“当前能力”和“建议补强项”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28C965-E198-4943-B906-82F74AED6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50397-6498-4CF6-9D32-143DE25B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0972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E0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46C22-26C7-4444-97ED-E0BE6FC70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4572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智慧停车管理系统 | 功能说明与业务流程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686500-9054-4AEA-AAE0-8F140592F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82350" y="6457950"/>
            <a:ext cx="4000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12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71593A-2A69-406E-BA72-A27EA0273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2479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1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1336C3-E37F-4A3D-9A3C-2F4746E62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9431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主题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A80386-1BFE-49DA-B44F-6D0F0399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1828800"/>
            <a:ext cx="37338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1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BDE862-38F3-4A16-A6F8-E8C183D1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1943100"/>
            <a:ext cx="33909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当前实现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50D527-ECC1-4D83-A4F1-70642D94F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1828800"/>
            <a:ext cx="46863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21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ADE9F-F789-4A1E-9BD3-BB7763E2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1943100"/>
            <a:ext cx="4343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建议方向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6828F-0751-427D-87E9-5B67B830E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66950"/>
            <a:ext cx="22479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350EB9-B3B9-47A4-B360-3CEE0628C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2266950"/>
            <a:ext cx="37338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66D003-F0F2-4545-A26F-3942745A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266950"/>
            <a:ext cx="46863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551824-61BE-4AFD-9DB5-C2220045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3365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通道留存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CC90A58-D578-4C6D-8366-7BC88F9A2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2419350"/>
            <a:ext cx="3390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进出场时已定位设备和通道；停车会话未保存入口/出口通道。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D56F59-C283-4A4C-9F1A-2B4399FEA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2419350"/>
            <a:ext cx="4343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在停车会话保存 entry/exit channel、device 的 ID 与编码快照。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D5607B-EEB2-4157-A876-1A3853E24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2300"/>
            <a:ext cx="22479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E20DC5-2435-45CF-88B9-A4C4E68E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162300"/>
            <a:ext cx="37338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EC0CCB3-2952-4203-863B-7135B08FC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3162300"/>
            <a:ext cx="46863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2B8656-49BB-4666-9D46-5F315BCCE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290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票据编号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049C7C-749B-40F7-ABBC-7AB14E37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314700"/>
            <a:ext cx="3390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ticket_no 为随机十六进制字符串；票面 Slip No 使用车辆记录 ID。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584EB85-81C2-46B8-957E-9FECC5B17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3314700"/>
            <a:ext cx="4343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分离内部 ID、可读业务票号和二维码安全令牌。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E7F2FD-3A94-4416-A787-CF5373F54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57650"/>
            <a:ext cx="22479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CCA91A6-74BB-4F84-AF69-763A3072A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057650"/>
            <a:ext cx="37338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3631699-F111-4AE4-9126-8C1F26A4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057650"/>
            <a:ext cx="46863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8FAFC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240BEAB-C5D7-4461-9087-835D595D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2435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模拟设备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24EC7D9-EA85-46ED-8DC3-4B4A09D75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4210050"/>
            <a:ext cx="3390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模拟控制器可联调开/关闸；仪表盘区分模拟在线。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3368D4-A0C5-40A7-B6CF-32EA526D2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4210050"/>
            <a:ext cx="4343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生产环境关闭模拟模式；保留设备运行与指令审计。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4E372EE-B6E7-4CE4-BF42-3BB838CDC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22479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F162B9C-AE27-44C7-A2B8-54518A3F7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953000"/>
            <a:ext cx="37338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57D16F3E-DD21-46DF-B4EC-257128D94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953000"/>
            <a:ext cx="4686300" cy="895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E0E7"/>
            </a:solidFill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532528B-CE3E-4BCA-82D4-7FAFB9C7F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190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支付一致性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C2EB33F-6A69-4C24-9FB6-865FA9CB7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5105400"/>
            <a:ext cx="33909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支付、数字票和出场走统一事务与状态控制。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EFDA3B5-9D38-48D8-97B2-09AC0399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67550" y="5105400"/>
            <a:ext cx="43434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持续覆盖并发、重复支付、回滚、负金额和权限测试。</a:t>
            </a:r>
          </a:p>
        </p:txBody>
      </p:sp>
    </p:spTree>
    <p:extLst>
      <p:ext uri="{BB962C8B-B14F-4D97-AF65-F5344CB8AC3E}">
        <p14:creationId xmlns:p14="http://schemas.microsoft.com/office/powerpoint/2010/main" val="2948203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3F460A-9CD3-408D-90E4-1160F2D8F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8F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38A35B-ACFC-4380-863D-F499E46C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"/>
            <a:ext cx="257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87F8C"/>
                </a:solidFill>
                <a:latin typeface="Microsoft YaHei"/>
                <a:ea typeface="Microsoft YaHei"/>
                <a:cs typeface="Microsoft YaHei"/>
              </a:rPr>
              <a:t>项目核心闭环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6C5E04-AB9F-44C6-B040-CE7ED30C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33550"/>
            <a:ext cx="7429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81380"/>
          </a:bodyPr>
          <a:lstStyle xmlns:a="http://schemas.openxmlformats.org/drawingml/2006/main"/>
          <a:p xmlns:a="http://schemas.openxmlformats.org/drawingml/2006/main">
            <a:pPr algn="l">
              <a:def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识别车辆</a:t>
            </a:r>
          </a:p>
          <a:p xmlns:a="http://schemas.openxmlformats.org/drawingml/2006/main">
            <a:pPr algn="l">
              <a:def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创建会话</a:t>
            </a:r>
          </a:p>
          <a:p xmlns:a="http://schemas.openxmlformats.org/drawingml/2006/main">
            <a:pPr algn="l">
              <a:def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完成支付</a:t>
            </a:r>
          </a:p>
          <a:p xmlns:a="http://schemas.openxmlformats.org/drawingml/2006/main">
            <a:pPr algn="l">
              <a:def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800" b="1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确认出场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02BC62-D92F-45CF-B2BC-F060ABBD1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以停车会话作为现场事实，以数字票承接计费与支付，以统一通行服务连接设备和业务。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BCF150-A9B5-4CAD-81EB-42DF1948C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4381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7F8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2D9756-7B16-402E-8973-4724FCF4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8096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7212B"/>
                </a:solidFill>
                <a:latin typeface="Microsoft YaHei"/>
                <a:ea typeface="Microsoft YaHei"/>
                <a:cs typeface="Microsoft YaHei"/>
              </a:rPr>
              <a:t>智慧停车管理系统 | 功能说明与车辆进出场流程</a:t>
            </a:r>
          </a:p>
        </p:txBody>
      </p:sp>
    </p:spTree>
    <p:extLst>
      <p:ext uri="{BB962C8B-B14F-4D97-AF65-F5344CB8AC3E}">
        <p14:creationId xmlns:p14="http://schemas.microsoft.com/office/powerpoint/2010/main" val="4463758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2026-08-07T06:53:20.6300000Z</dcterms:created>
  <dcterms:modified xsi:type="dcterms:W3CDTF">2026-08-07T06:53:20.6300000Z</dcterms:modified>
</coreProperties>
</file>